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7" r:id="rId4"/>
    <p:sldId id="259" r:id="rId5"/>
  </p:sldIdLst>
  <p:sldSz cx="12192000" cy="6858000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314"/>
    <p:restoredTop sz="94676"/>
  </p:normalViewPr>
  <p:slideViewPr>
    <p:cSldViewPr snapToGrid="0" snapToObjects="1">
      <p:cViewPr>
        <p:scale>
          <a:sx n="77" d="100"/>
          <a:sy n="77" d="100"/>
        </p:scale>
        <p:origin x="2216" y="8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93F6C7-F4CE-394D-A77E-A2BDBBC4B76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B88C9A-7C01-6A43-A783-E3DC7C34DA0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9694D2-FFE3-724B-BF77-CAD4901803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FA9816-99BD-B045-9931-F44D8305CF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C02193-6390-934F-8BCB-1EB4FD565D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50985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3EC0AC-4229-0D46-A4B9-629CC4BA0C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52015E-80D2-7240-BA3A-02874240780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286D187-C483-314B-A127-59BD452461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FCF5B2-EC35-264E-A9D2-15E0B5DC1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D290BD-E872-014A-B99B-107F865238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21077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E068F33-DE2A-DE43-9BB9-FBC2CE59398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576D8E-F61A-0640-B320-A0DC5717F56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DA3F58-901D-5E46-976E-C13EB3D802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E0D723-7868-914F-AFFA-672F84C0E8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D5802A-5286-DB40-A10D-91FB7D20C5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7158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B018B1-04C2-AD4C-9237-B3B5692018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65D730-BD9E-874A-9866-7A041113F7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DD0D7E-21F3-A846-8F53-DE22B1A972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33A3AF-9E4B-5C41-83D0-3F283C1E3C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BD2915-5560-F445-9A7E-DBB1F5DC9B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3123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E667F7-9FB0-304B-9589-8D9E2253AD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61667A3-E4AD-DE40-9919-2DDD27DCD6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BD555A-FFCB-4045-81FB-3C12FB7539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AF8F89-6AD3-6244-8467-34B59F813A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E19A0C-49C9-B047-8D4D-BDF68C14CA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80334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FF34C9-4E78-B044-89BC-2E3306E35D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C13B99-5641-D34B-86AB-5B4B231E080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A896C0E-9173-9C4E-8C5A-3515190DAF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D312DE-DBA6-024E-BAE5-7735845F0C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5796FF8-6111-8B42-A86E-79043F18A1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048F896-D791-F544-8207-BAD46CE30E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2696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D54C80-CE03-8B43-832C-DFE5A9191D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C93355E-7700-3542-9F0C-8549357577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00D80E4-E364-BD41-AB66-509F141BA6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DF3B577-6AF4-C44C-88DF-496B73A26D1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AD6A3B0-C148-D644-AB73-80F737C0328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47AD844-9887-934F-92EA-7485D1C5C1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404CD84-A4DD-604C-897B-61FEAE3F80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62A4C59-260E-2049-900A-00172506A3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9767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29A16D-C283-6C4D-A0D2-758FCC0763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CBDB810-6076-874E-B2EC-A226B0ADB3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F985A89-8F0C-FE4C-87BC-353DD8A252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9D95D0F-ED0A-274F-ACD1-AC806D40DE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07671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EC06BD0-2178-EF40-B017-C2214D08E7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73C3B46-A321-CF46-A75B-F0B8299DF0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193F03E-B8CE-094C-9DEB-45AF4FD0C4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2016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4DE638-866F-5241-B5EB-8FE721A094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97D2AC-D300-B44A-A8E9-9CF8413B342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7AA5133-D476-6848-829A-E68A3A1A33D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F530DE4-E271-A640-A416-87BA434F55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280627-8F98-E449-98F6-D54D855032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88A19DC-408B-D64F-AC0A-9ABE2C0B3F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3569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4CAC00-F3ED-2546-AD7A-7C95979391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BD62C2B-7EE8-964D-B28D-F379B5ED232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EFB863-D401-D843-8332-00D4E3685A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986845-DBA4-4B4B-A85E-62249B1FD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FED0C3-09B9-DD4A-A7DB-19B05368B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1AE2762-A52C-2A45-8CB4-06C0C2A93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73823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3D5163A-8AAA-6849-9E77-FDA08F062E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6D2BB7-3567-DB4D-A626-F722B2EA78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078990-78DF-8247-BDC5-71F4AC5EF3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3C29D-7F52-7148-96E0-4114DDA217FE}" type="datetimeFigureOut">
              <a:rPr lang="en-US" smtClean="0"/>
              <a:t>2/3/20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2F8A20-D862-3541-8C99-EDCA0D37F11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B08B22-574E-824F-9A0E-CC883ADCDE1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B010BA-35E1-5544-82E1-DECD165DF9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8103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CD70FB-CFF0-B347-86B1-357C20BA1CA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Figures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7B9900E-7CB9-F44A-B86A-A87B73CAC46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17532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3" name="Table 32">
            <a:extLst>
              <a:ext uri="{FF2B5EF4-FFF2-40B4-BE49-F238E27FC236}">
                <a16:creationId xmlns:a16="http://schemas.microsoft.com/office/drawing/2014/main" id="{CBDE717D-E5C4-9E43-9396-889CF1A47A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1549787"/>
              </p:ext>
            </p:extLst>
          </p:nvPr>
        </p:nvGraphicFramePr>
        <p:xfrm>
          <a:off x="754913" y="730299"/>
          <a:ext cx="5188688" cy="318922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988828">
                  <a:extLst>
                    <a:ext uri="{9D8B030D-6E8A-4147-A177-3AD203B41FA5}">
                      <a16:colId xmlns:a16="http://schemas.microsoft.com/office/drawing/2014/main" val="2460907223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3594420127"/>
                    </a:ext>
                  </a:extLst>
                </a:gridCol>
                <a:gridCol w="808074">
                  <a:extLst>
                    <a:ext uri="{9D8B030D-6E8A-4147-A177-3AD203B41FA5}">
                      <a16:colId xmlns:a16="http://schemas.microsoft.com/office/drawing/2014/main" val="1458332479"/>
                    </a:ext>
                  </a:extLst>
                </a:gridCol>
                <a:gridCol w="818707">
                  <a:extLst>
                    <a:ext uri="{9D8B030D-6E8A-4147-A177-3AD203B41FA5}">
                      <a16:colId xmlns:a16="http://schemas.microsoft.com/office/drawing/2014/main" val="3806190050"/>
                    </a:ext>
                  </a:extLst>
                </a:gridCol>
                <a:gridCol w="956931">
                  <a:extLst>
                    <a:ext uri="{9D8B030D-6E8A-4147-A177-3AD203B41FA5}">
                      <a16:colId xmlns:a16="http://schemas.microsoft.com/office/drawing/2014/main" val="1814228096"/>
                    </a:ext>
                  </a:extLst>
                </a:gridCol>
                <a:gridCol w="1158948">
                  <a:extLst>
                    <a:ext uri="{9D8B030D-6E8A-4147-A177-3AD203B41FA5}">
                      <a16:colId xmlns:a16="http://schemas.microsoft.com/office/drawing/2014/main" val="3244205782"/>
                    </a:ext>
                  </a:extLst>
                </a:gridCol>
              </a:tblGrid>
              <a:tr h="348335">
                <a:tc gridSpan="4"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Judge knew defendant’s…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endParaRPr lang="en-US" sz="1600" b="1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endParaRPr lang="en-US" sz="1600" b="1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Judge decided…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Did the defendant violate bail?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8780935"/>
                  </a:ext>
                </a:extLst>
              </a:tr>
              <a:tr h="423595"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crime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age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gender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court</a:t>
                      </a:r>
                      <a:br>
                        <a:rPr lang="en-US" sz="1600" b="0" dirty="0">
                          <a:solidFill>
                            <a:schemeClr val="tx1"/>
                          </a:solidFill>
                        </a:rPr>
                      </a:br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behavior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7158844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25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calm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yes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2998778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63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bad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57240971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44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good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8972558"/>
                  </a:ext>
                </a:extLst>
              </a:tr>
              <a:tr h="46964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90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anxious</a:t>
                      </a:r>
                      <a:endParaRPr lang="en-US" dirty="0"/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40756399"/>
                  </a:ext>
                </a:extLst>
              </a:tr>
            </a:tbl>
          </a:graphicData>
        </a:graphic>
      </p:graphicFrame>
      <p:graphicFrame>
        <p:nvGraphicFramePr>
          <p:cNvPr id="35" name="Table 34">
            <a:extLst>
              <a:ext uri="{FF2B5EF4-FFF2-40B4-BE49-F238E27FC236}">
                <a16:creationId xmlns:a16="http://schemas.microsoft.com/office/drawing/2014/main" id="{5B4EEDFE-44EF-D34A-AD38-2672034671D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544681"/>
              </p:ext>
            </p:extLst>
          </p:nvPr>
        </p:nvGraphicFramePr>
        <p:xfrm>
          <a:off x="6106649" y="730299"/>
          <a:ext cx="5188688" cy="3193549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988828">
                  <a:extLst>
                    <a:ext uri="{9D8B030D-6E8A-4147-A177-3AD203B41FA5}">
                      <a16:colId xmlns:a16="http://schemas.microsoft.com/office/drawing/2014/main" val="2460907223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3594420127"/>
                    </a:ext>
                  </a:extLst>
                </a:gridCol>
                <a:gridCol w="808074">
                  <a:extLst>
                    <a:ext uri="{9D8B030D-6E8A-4147-A177-3AD203B41FA5}">
                      <a16:colId xmlns:a16="http://schemas.microsoft.com/office/drawing/2014/main" val="1458332479"/>
                    </a:ext>
                  </a:extLst>
                </a:gridCol>
                <a:gridCol w="818707">
                  <a:extLst>
                    <a:ext uri="{9D8B030D-6E8A-4147-A177-3AD203B41FA5}">
                      <a16:colId xmlns:a16="http://schemas.microsoft.com/office/drawing/2014/main" val="3806190050"/>
                    </a:ext>
                  </a:extLst>
                </a:gridCol>
                <a:gridCol w="974636">
                  <a:extLst>
                    <a:ext uri="{9D8B030D-6E8A-4147-A177-3AD203B41FA5}">
                      <a16:colId xmlns:a16="http://schemas.microsoft.com/office/drawing/2014/main" val="1814228096"/>
                    </a:ext>
                  </a:extLst>
                </a:gridCol>
                <a:gridCol w="1141243">
                  <a:extLst>
                    <a:ext uri="{9D8B030D-6E8A-4147-A177-3AD203B41FA5}">
                      <a16:colId xmlns:a16="http://schemas.microsoft.com/office/drawing/2014/main" val="3244205782"/>
                    </a:ext>
                  </a:extLst>
                </a:gridCol>
              </a:tblGrid>
              <a:tr h="338773">
                <a:tc gridSpan="4"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Machine knows defendant’s…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Machine would have decided</a:t>
                      </a:r>
                    </a:p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…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</a:rPr>
                        <a:t>Would the defendant have violated bail?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8780935"/>
                  </a:ext>
                </a:extLst>
              </a:tr>
              <a:tr h="723697"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crime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age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gender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court</a:t>
                      </a:r>
                      <a:br>
                        <a:rPr lang="en-US" sz="1600" b="0" dirty="0">
                          <a:solidFill>
                            <a:schemeClr val="tx1"/>
                          </a:solidFill>
                        </a:rPr>
                      </a:br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behavior</a:t>
                      </a:r>
                      <a:endParaRPr lang="en-US" b="0" dirty="0">
                        <a:solidFill>
                          <a:schemeClr val="tx1"/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7158844"/>
                  </a:ext>
                </a:extLst>
              </a:tr>
              <a:tr h="45675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25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yes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2998778"/>
                  </a:ext>
                </a:extLst>
              </a:tr>
              <a:tr h="45675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63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57240971"/>
                  </a:ext>
                </a:extLst>
              </a:tr>
              <a:tr h="45675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gesture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44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jail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no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8972558"/>
                  </a:ext>
                </a:extLst>
              </a:tr>
              <a:tr h="51265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bad words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90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female</a:t>
                      </a: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N/A</a:t>
                      </a:r>
                      <a:endParaRPr lang="en-US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</a:endParaRPr>
                    </a:p>
                  </a:txBody>
                  <a:tcPr marL="45720" marR="4572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bail</a:t>
                      </a: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?</a:t>
                      </a:r>
                      <a:endParaRPr lang="en-US" sz="1600" b="1" dirty="0"/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4075639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201656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AC9F3AE-DC46-4442-A09E-F3531EF12E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7033479"/>
              </p:ext>
            </p:extLst>
          </p:nvPr>
        </p:nvGraphicFramePr>
        <p:xfrm>
          <a:off x="95692" y="1300515"/>
          <a:ext cx="3094048" cy="36576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773512">
                  <a:extLst>
                    <a:ext uri="{9D8B030D-6E8A-4147-A177-3AD203B41FA5}">
                      <a16:colId xmlns:a16="http://schemas.microsoft.com/office/drawing/2014/main" val="4170840954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1615325856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1021494858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215842031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T</a:t>
                      </a:r>
                      <a:r>
                        <a:rPr lang="en-US" sz="2400" baseline="-25000" dirty="0"/>
                        <a:t>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Y</a:t>
                      </a:r>
                      <a:r>
                        <a:rPr lang="en-US" sz="2400" baseline="-25000" dirty="0"/>
                        <a:t>H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820713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-0.5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203611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-1.7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32354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1.9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8367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-1.5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44805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0.4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7482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0.3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724277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1.4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0584070"/>
                  </a:ext>
                </a:extLst>
              </a:tr>
            </a:tbl>
          </a:graphicData>
        </a:graphic>
      </p:graphicFrame>
      <mc:AlternateContent xmlns:mc="http://schemas.openxmlformats.org/markup-compatibility/2006" xmlns:a14="http://schemas.microsoft.com/office/drawing/2010/main">
        <mc:Choice Requires="a14">
          <p:graphicFrame>
            <p:nvGraphicFramePr>
              <p:cNvPr id="5" name="Table 4">
                <a:extLst>
                  <a:ext uri="{FF2B5EF4-FFF2-40B4-BE49-F238E27FC236}">
                    <a16:creationId xmlns:a16="http://schemas.microsoft.com/office/drawing/2014/main" id="{AFED2754-F769-0D48-9ADA-126C9EA75C4F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68078892"/>
                  </p:ext>
                </p:extLst>
              </p:nvPr>
            </p:nvGraphicFramePr>
            <p:xfrm>
              <a:off x="4116769" y="1281491"/>
              <a:ext cx="1860710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860710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370840">
                    <a:tc>
                      <a:txBody>
                        <a:bodyPr/>
                        <a:lstStyle/>
                        <a:p>
                          <a:pPr algn="ctr"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acc>
                                  <m:accPr>
                                    <m:chr m:val="̂"/>
                                    <m:ctrlPr>
                                      <a:rPr lang="en-US" sz="2400" i="1" smtClean="0">
                                        <a:latin typeface="Cambria Math" panose="02040503050406030204" pitchFamily="18" charset="0"/>
                                      </a:rPr>
                                    </m:ctrlPr>
                                  </m:accPr>
                                  <m:e>
                                    <m:r>
                                      <a:rPr lang="en-US" sz="2400" b="1" i="1" smtClean="0">
                                        <a:latin typeface="Cambria Math" panose="02040503050406030204" pitchFamily="18" charset="0"/>
                                      </a:rPr>
                                      <m:t>𝒀</m:t>
                                    </m:r>
                                  </m:e>
                                </m:acc>
                              </m:oMath>
                            </m:oMathPara>
                          </a14:m>
                          <a:endParaRPr lang="en-US" sz="2400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0.15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Choice>
        <mc:Fallback xmlns="">
          <p:graphicFrame>
            <p:nvGraphicFramePr>
              <p:cNvPr id="5" name="Table 4">
                <a:extLst>
                  <a:ext uri="{FF2B5EF4-FFF2-40B4-BE49-F238E27FC236}">
                    <a16:creationId xmlns:a16="http://schemas.microsoft.com/office/drawing/2014/main" id="{AFED2754-F769-0D48-9ADA-126C9EA75C4F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68078892"/>
                  </p:ext>
                </p:extLst>
              </p:nvPr>
            </p:nvGraphicFramePr>
            <p:xfrm>
              <a:off x="4116769" y="1281491"/>
              <a:ext cx="1860710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860710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466979">
                    <a:tc>
                      <a:txBody>
                        <a:bodyPr/>
                        <a:lstStyle/>
                        <a:p>
                          <a:endParaRPr lang="fi-FI"/>
                        </a:p>
                      </a:txBody>
                      <a:tcPr>
                        <a:blipFill>
                          <a:blip r:embed="rId2"/>
                          <a:stretch>
                            <a:fillRect l="-680" t="-10811" r="-680" b="-708108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b="1" dirty="0"/>
                            <a:t>0.15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Fallback>
      </mc:AlternateContent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E3868A55-35CE-2843-BCF5-DA57A5106C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3033866"/>
              </p:ext>
            </p:extLst>
          </p:nvPr>
        </p:nvGraphicFramePr>
        <p:xfrm>
          <a:off x="7024766" y="1300515"/>
          <a:ext cx="1846535" cy="36576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846535">
                  <a:extLst>
                    <a:ext uri="{9D8B030D-6E8A-4147-A177-3AD203B41FA5}">
                      <a16:colId xmlns:a16="http://schemas.microsoft.com/office/drawing/2014/main" val="20383282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T</a:t>
                      </a:r>
                      <a:r>
                        <a:rPr lang="en-US" sz="2400" baseline="-25000" dirty="0"/>
                        <a:t>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257569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37342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  <a:endParaRPr lang="en-US" sz="2400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29447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6743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55516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73186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082625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41570311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BA70D19D-9F08-5541-8E4C-62313C3FD4DE}"/>
              </a:ext>
            </a:extLst>
          </p:cNvPr>
          <p:cNvSpPr txBox="1"/>
          <p:nvPr/>
        </p:nvSpPr>
        <p:spPr>
          <a:xfrm>
            <a:off x="452871" y="5030044"/>
            <a:ext cx="237968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dataset</a:t>
            </a:r>
          </a:p>
          <a:p>
            <a:pPr algn="ctr"/>
            <a:r>
              <a:rPr lang="en-US" sz="2000" dirty="0"/>
              <a:t>by decision makers H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3634D1C-FC00-C34F-A447-C9A133A0CA2B}"/>
              </a:ext>
            </a:extLst>
          </p:cNvPr>
          <p:cNvSpPr txBox="1"/>
          <p:nvPr/>
        </p:nvSpPr>
        <p:spPr>
          <a:xfrm>
            <a:off x="6746778" y="5021160"/>
            <a:ext cx="234237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decisions</a:t>
            </a:r>
          </a:p>
          <a:p>
            <a:pPr algn="ctr"/>
            <a:r>
              <a:rPr lang="en-US" sz="2000" dirty="0"/>
              <a:t>by decision maker M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73D545C-ABF5-C545-9F49-0C16594267BD}"/>
              </a:ext>
            </a:extLst>
          </p:cNvPr>
          <p:cNvSpPr txBox="1"/>
          <p:nvPr/>
        </p:nvSpPr>
        <p:spPr>
          <a:xfrm>
            <a:off x="3864319" y="5020079"/>
            <a:ext cx="2419187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imputed outcome</a:t>
            </a:r>
          </a:p>
          <a:p>
            <a:pPr algn="ctr"/>
            <a:r>
              <a:rPr lang="en-US" sz="2000" dirty="0"/>
              <a:t>after intervention for</a:t>
            </a:r>
            <a:br>
              <a:rPr lang="en-US" sz="2000" dirty="0"/>
            </a:br>
            <a:r>
              <a:rPr lang="en-US" sz="2000" dirty="0"/>
              <a:t>positive decision</a:t>
            </a:r>
          </a:p>
        </p:txBody>
      </p:sp>
      <mc:AlternateContent xmlns:mc="http://schemas.openxmlformats.org/markup-compatibility/2006" xmlns:a14="http://schemas.microsoft.com/office/drawing/2010/main">
        <mc:Choice Requires="a14">
          <p:graphicFrame>
            <p:nvGraphicFramePr>
              <p:cNvPr id="11" name="Table 10">
                <a:extLst>
                  <a:ext uri="{FF2B5EF4-FFF2-40B4-BE49-F238E27FC236}">
                    <a16:creationId xmlns:a16="http://schemas.microsoft.com/office/drawing/2014/main" id="{7DBA7CAE-732D-6543-A5D7-779588FF53F5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1223079972"/>
                  </p:ext>
                </p:extLst>
              </p:nvPr>
            </p:nvGraphicFramePr>
            <p:xfrm>
              <a:off x="9907025" y="1281491"/>
              <a:ext cx="1494788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494788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Y | T</a:t>
                          </a:r>
                          <a:r>
                            <a:rPr lang="en-US" sz="2400" baseline="-25000" dirty="0"/>
                            <a:t>M,</a:t>
                          </a:r>
                          <a:r>
                            <a:rPr lang="en-US" sz="2400" baseline="0" dirty="0"/>
                            <a:t> </a:t>
                          </a:r>
                          <a14:m>
                            <m:oMath xmlns:m="http://schemas.openxmlformats.org/officeDocument/2006/math">
                              <m:acc>
                                <m:accPr>
                                  <m:chr m:val="̂"/>
                                  <m:ctrlPr>
                                    <a:rPr lang="en-US" sz="2400" i="1" baseline="0" smtClean="0">
                                      <a:latin typeface="Cambria Math" panose="02040503050406030204" pitchFamily="18" charset="0"/>
                                    </a:rPr>
                                  </m:ctrlPr>
                                </m:accPr>
                                <m:e>
                                  <m:r>
                                    <a:rPr lang="en-US" sz="2400" baseline="0" smtClean="0">
                                      <a:latin typeface="Cambria Math" panose="02040503050406030204" pitchFamily="18" charset="0"/>
                                    </a:rPr>
                                    <m:t>𝐘</m:t>
                                  </m:r>
                                </m:e>
                              </m:acc>
                            </m:oMath>
                          </a14:m>
                          <a:endParaRPr lang="en-US" sz="2400" baseline="0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Choice>
        <mc:Fallback xmlns="">
          <p:graphicFrame>
            <p:nvGraphicFramePr>
              <p:cNvPr id="11" name="Table 10">
                <a:extLst>
                  <a:ext uri="{FF2B5EF4-FFF2-40B4-BE49-F238E27FC236}">
                    <a16:creationId xmlns:a16="http://schemas.microsoft.com/office/drawing/2014/main" id="{7DBA7CAE-732D-6543-A5D7-779588FF53F5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1223079972"/>
                  </p:ext>
                </p:extLst>
              </p:nvPr>
            </p:nvGraphicFramePr>
            <p:xfrm>
              <a:off x="9907025" y="1281491"/>
              <a:ext cx="1494788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494788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466979">
                    <a:tc>
                      <a:txBody>
                        <a:bodyPr/>
                        <a:lstStyle/>
                        <a:p>
                          <a:endParaRPr lang="fi-FI"/>
                        </a:p>
                      </a:txBody>
                      <a:tcPr>
                        <a:blipFill>
                          <a:blip r:embed="rId3"/>
                          <a:stretch>
                            <a:fillRect l="-847" t="-10811" r="-1695" b="-708108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Fallback>
      </mc:AlternateContent>
      <p:sp>
        <p:nvSpPr>
          <p:cNvPr id="12" name="TextBox 11">
            <a:extLst>
              <a:ext uri="{FF2B5EF4-FFF2-40B4-BE49-F238E27FC236}">
                <a16:creationId xmlns:a16="http://schemas.microsoft.com/office/drawing/2014/main" id="{D721A4D2-829C-4A4F-93A4-04DAC92FFDFB}"/>
              </a:ext>
            </a:extLst>
          </p:cNvPr>
          <p:cNvSpPr txBox="1"/>
          <p:nvPr/>
        </p:nvSpPr>
        <p:spPr>
          <a:xfrm>
            <a:off x="9365351" y="5026356"/>
            <a:ext cx="259148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evaluated outcome</a:t>
            </a:r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7B84C7DD-509F-124E-ADC2-AB790A9CA631}"/>
              </a:ext>
            </a:extLst>
          </p:cNvPr>
          <p:cNvCxnSpPr>
            <a:cxnSpLocks/>
          </p:cNvCxnSpPr>
          <p:nvPr/>
        </p:nvCxnSpPr>
        <p:spPr>
          <a:xfrm>
            <a:off x="8278765" y="1909590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095CF018-79B6-2C48-A32E-F408137D64DF}"/>
              </a:ext>
            </a:extLst>
          </p:cNvPr>
          <p:cNvCxnSpPr>
            <a:cxnSpLocks/>
          </p:cNvCxnSpPr>
          <p:nvPr/>
        </p:nvCxnSpPr>
        <p:spPr>
          <a:xfrm>
            <a:off x="8278765" y="3287721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E1072461-7EC1-574C-B0CC-976551FC7266}"/>
              </a:ext>
            </a:extLst>
          </p:cNvPr>
          <p:cNvCxnSpPr>
            <a:cxnSpLocks/>
          </p:cNvCxnSpPr>
          <p:nvPr/>
        </p:nvCxnSpPr>
        <p:spPr>
          <a:xfrm>
            <a:off x="8278765" y="3719486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F240548F-C5EC-A744-9D1F-06AEC400DAA9}"/>
              </a:ext>
            </a:extLst>
          </p:cNvPr>
          <p:cNvCxnSpPr>
            <a:cxnSpLocks/>
          </p:cNvCxnSpPr>
          <p:nvPr/>
        </p:nvCxnSpPr>
        <p:spPr>
          <a:xfrm>
            <a:off x="8278765" y="4201833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8833C102-CB2F-0646-AA4D-857E5E8CF5F7}"/>
              </a:ext>
            </a:extLst>
          </p:cNvPr>
          <p:cNvCxnSpPr>
            <a:cxnSpLocks/>
          </p:cNvCxnSpPr>
          <p:nvPr/>
        </p:nvCxnSpPr>
        <p:spPr>
          <a:xfrm>
            <a:off x="2231997" y="2356408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9B884F74-7341-BA45-9FE7-91FA22C72A48}"/>
              </a:ext>
            </a:extLst>
          </p:cNvPr>
          <p:cNvCxnSpPr>
            <a:cxnSpLocks/>
          </p:cNvCxnSpPr>
          <p:nvPr/>
        </p:nvCxnSpPr>
        <p:spPr>
          <a:xfrm>
            <a:off x="2231997" y="2793894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C02A1226-33D9-6548-A3E6-E2614E4B9020}"/>
              </a:ext>
            </a:extLst>
          </p:cNvPr>
          <p:cNvCxnSpPr>
            <a:cxnSpLocks/>
          </p:cNvCxnSpPr>
          <p:nvPr/>
        </p:nvCxnSpPr>
        <p:spPr>
          <a:xfrm>
            <a:off x="2231997" y="3722140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5F7D8787-B5AA-474A-8E5C-EB343FCE4F32}"/>
              </a:ext>
            </a:extLst>
          </p:cNvPr>
          <p:cNvCxnSpPr>
            <a:cxnSpLocks/>
          </p:cNvCxnSpPr>
          <p:nvPr/>
        </p:nvCxnSpPr>
        <p:spPr>
          <a:xfrm>
            <a:off x="2231997" y="4180894"/>
            <a:ext cx="2340000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C6BA09D5-6559-1F41-A1FF-DC5E708FD178}"/>
              </a:ext>
            </a:extLst>
          </p:cNvPr>
          <p:cNvCxnSpPr>
            <a:cxnSpLocks/>
          </p:cNvCxnSpPr>
          <p:nvPr/>
        </p:nvCxnSpPr>
        <p:spPr>
          <a:xfrm>
            <a:off x="5472000" y="2345759"/>
            <a:ext cx="4824000" cy="0"/>
          </a:xfrm>
          <a:prstGeom prst="straightConnector1">
            <a:avLst/>
          </a:prstGeom>
          <a:ln w="28575">
            <a:solidFill>
              <a:schemeClr val="tx1">
                <a:alpha val="70000"/>
              </a:schemeClr>
            </a:solidFill>
            <a:prstDash val="sysDot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B6747D18-39F5-4A43-9E51-902E1F047C2F}"/>
              </a:ext>
            </a:extLst>
          </p:cNvPr>
          <p:cNvCxnSpPr>
            <a:cxnSpLocks/>
          </p:cNvCxnSpPr>
          <p:nvPr/>
        </p:nvCxnSpPr>
        <p:spPr>
          <a:xfrm>
            <a:off x="5472000" y="2814289"/>
            <a:ext cx="4824000" cy="0"/>
          </a:xfrm>
          <a:prstGeom prst="straightConnector1">
            <a:avLst/>
          </a:prstGeom>
          <a:ln w="28575">
            <a:solidFill>
              <a:schemeClr val="tx1">
                <a:alpha val="70000"/>
              </a:schemeClr>
            </a:solidFill>
            <a:prstDash val="sysDot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E71A8FB8-257D-A942-82F3-E94D390C9F2F}"/>
              </a:ext>
            </a:extLst>
          </p:cNvPr>
          <p:cNvCxnSpPr>
            <a:cxnSpLocks/>
          </p:cNvCxnSpPr>
          <p:nvPr/>
        </p:nvCxnSpPr>
        <p:spPr>
          <a:xfrm>
            <a:off x="5472000" y="4628548"/>
            <a:ext cx="4824000" cy="0"/>
          </a:xfrm>
          <a:prstGeom prst="straightConnector1">
            <a:avLst/>
          </a:prstGeom>
          <a:ln w="28575">
            <a:solidFill>
              <a:schemeClr val="tx1">
                <a:alpha val="70000"/>
              </a:schemeClr>
            </a:solidFill>
            <a:prstDash val="sysDot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5C974834-0301-1A4A-8253-8C1F4C760DFD}"/>
              </a:ext>
            </a:extLst>
          </p:cNvPr>
          <p:cNvSpPr txBox="1"/>
          <p:nvPr/>
        </p:nvSpPr>
        <p:spPr>
          <a:xfrm>
            <a:off x="4872789" y="649705"/>
            <a:ext cx="23054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i-FI" dirty="0"/>
              <a:t>ORIGINAL BY MICHAEL</a:t>
            </a:r>
          </a:p>
        </p:txBody>
      </p:sp>
    </p:spTree>
    <p:extLst>
      <p:ext uri="{BB962C8B-B14F-4D97-AF65-F5344CB8AC3E}">
        <p14:creationId xmlns:p14="http://schemas.microsoft.com/office/powerpoint/2010/main" val="16415526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AC9F3AE-DC46-4442-A09E-F3531EF12E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94406051"/>
              </p:ext>
            </p:extLst>
          </p:nvPr>
        </p:nvGraphicFramePr>
        <p:xfrm>
          <a:off x="1874616" y="1367016"/>
          <a:ext cx="3094048" cy="36576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773512">
                  <a:extLst>
                    <a:ext uri="{9D8B030D-6E8A-4147-A177-3AD203B41FA5}">
                      <a16:colId xmlns:a16="http://schemas.microsoft.com/office/drawing/2014/main" val="4170840954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1615325856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1021494858"/>
                    </a:ext>
                  </a:extLst>
                </a:gridCol>
                <a:gridCol w="773512">
                  <a:extLst>
                    <a:ext uri="{9D8B030D-6E8A-4147-A177-3AD203B41FA5}">
                      <a16:colId xmlns:a16="http://schemas.microsoft.com/office/drawing/2014/main" val="215842031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J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T</a:t>
                      </a:r>
                      <a:endParaRPr lang="en-US" sz="2400" baseline="-25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Y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820713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-0.5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203611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-1.7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32354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1.9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8367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Dredd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-1.5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44805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0.4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7482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0.3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724277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Judy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1.4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0584070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E3868A55-35CE-2843-BCF5-DA57A5106C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268651"/>
              </p:ext>
            </p:extLst>
          </p:nvPr>
        </p:nvGraphicFramePr>
        <p:xfrm>
          <a:off x="5898666" y="1356089"/>
          <a:ext cx="1846535" cy="36576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846535">
                  <a:extLst>
                    <a:ext uri="{9D8B030D-6E8A-4147-A177-3AD203B41FA5}">
                      <a16:colId xmlns:a16="http://schemas.microsoft.com/office/drawing/2014/main" val="20383282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T</a:t>
                      </a:r>
                      <a:r>
                        <a:rPr lang="en-US" sz="2400" baseline="-25000" dirty="0"/>
                        <a:t>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257569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37342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  <a:endParaRPr lang="en-US" sz="2400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29447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6743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55516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73186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082625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41570311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BA70D19D-9F08-5541-8E4C-62313C3FD4DE}"/>
              </a:ext>
            </a:extLst>
          </p:cNvPr>
          <p:cNvSpPr txBox="1"/>
          <p:nvPr/>
        </p:nvSpPr>
        <p:spPr>
          <a:xfrm>
            <a:off x="2231795" y="5096545"/>
            <a:ext cx="237968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dataset</a:t>
            </a:r>
          </a:p>
          <a:p>
            <a:pPr algn="ctr"/>
            <a:r>
              <a:rPr lang="en-US" sz="2000" dirty="0"/>
              <a:t>by decision makers H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3634D1C-FC00-C34F-A447-C9A133A0CA2B}"/>
              </a:ext>
            </a:extLst>
          </p:cNvPr>
          <p:cNvSpPr txBox="1"/>
          <p:nvPr/>
        </p:nvSpPr>
        <p:spPr>
          <a:xfrm>
            <a:off x="5650746" y="5096545"/>
            <a:ext cx="234237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decisions</a:t>
            </a:r>
          </a:p>
          <a:p>
            <a:pPr algn="ctr"/>
            <a:r>
              <a:rPr lang="en-US" sz="2000" dirty="0"/>
              <a:t>by decision maker M</a:t>
            </a:r>
          </a:p>
        </p:txBody>
      </p:sp>
      <mc:AlternateContent xmlns:mc="http://schemas.openxmlformats.org/markup-compatibility/2006">
        <mc:Choice xmlns:a14="http://schemas.microsoft.com/office/drawing/2010/main" Requires="a14">
          <p:graphicFrame>
            <p:nvGraphicFramePr>
              <p:cNvPr id="11" name="Table 10">
                <a:extLst>
                  <a:ext uri="{FF2B5EF4-FFF2-40B4-BE49-F238E27FC236}">
                    <a16:creationId xmlns:a16="http://schemas.microsoft.com/office/drawing/2014/main" id="{7DBA7CAE-732D-6543-A5D7-779588FF53F5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2951433149"/>
                  </p:ext>
                </p:extLst>
              </p:nvPr>
            </p:nvGraphicFramePr>
            <p:xfrm>
              <a:off x="8675203" y="1346310"/>
              <a:ext cx="1494788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494788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370840">
                    <a:tc>
                      <a:txBody>
                        <a:bodyPr/>
                        <a:lstStyle/>
                        <a:p>
                          <a:pPr algn="ctr"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acc>
                                  <m:accPr>
                                    <m:chr m:val="̂"/>
                                    <m:ctrlPr>
                                      <a:rPr lang="en-US" sz="2400" i="1" baseline="0" smtClean="0">
                                        <a:latin typeface="Cambria Math" panose="02040503050406030204" pitchFamily="18" charset="0"/>
                                      </a:rPr>
                                    </m:ctrlPr>
                                  </m:accPr>
                                  <m:e>
                                    <m:r>
                                      <a:rPr lang="en-US" sz="2400" baseline="0" smtClean="0">
                                        <a:latin typeface="Cambria Math" panose="02040503050406030204" pitchFamily="18" charset="0"/>
                                      </a:rPr>
                                      <m:t>𝐘</m:t>
                                    </m:r>
                                  </m:e>
                                </m:acc>
                              </m:oMath>
                            </m:oMathPara>
                          </a14:m>
                          <a:endParaRPr lang="en-US" sz="2400" baseline="0" dirty="0"/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37084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Choice>
        <mc:Fallback>
          <p:graphicFrame>
            <p:nvGraphicFramePr>
              <p:cNvPr id="11" name="Table 10">
                <a:extLst>
                  <a:ext uri="{FF2B5EF4-FFF2-40B4-BE49-F238E27FC236}">
                    <a16:creationId xmlns:a16="http://schemas.microsoft.com/office/drawing/2014/main" id="{7DBA7CAE-732D-6543-A5D7-779588FF53F5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2951433149"/>
                  </p:ext>
                </p:extLst>
              </p:nvPr>
            </p:nvGraphicFramePr>
            <p:xfrm>
              <a:off x="8675203" y="1346310"/>
              <a:ext cx="1494788" cy="3667379"/>
            </p:xfrm>
            <a:graphic>
              <a:graphicData uri="http://schemas.openxmlformats.org/drawingml/2006/table">
                <a:tbl>
                  <a:tblPr firstRow="1" bandRow="1">
                    <a:tableStyleId>{073A0DAA-6AF3-43AB-8588-CEC1D06C72B9}</a:tableStyleId>
                  </a:tblPr>
                  <a:tblGrid>
                    <a:gridCol w="1494788">
                      <a:extLst>
                        <a:ext uri="{9D8B030D-6E8A-4147-A177-3AD203B41FA5}">
                          <a16:colId xmlns:a16="http://schemas.microsoft.com/office/drawing/2014/main" val="2471558004"/>
                        </a:ext>
                      </a:extLst>
                    </a:gridCol>
                  </a:tblGrid>
                  <a:tr h="466979">
                    <a:tc>
                      <a:txBody>
                        <a:bodyPr/>
                        <a:lstStyle/>
                        <a:p>
                          <a:endParaRPr lang="fi-FI"/>
                        </a:p>
                      </a:txBody>
                      <a:tcPr>
                        <a:blipFill>
                          <a:blip r:embed="rId2"/>
                          <a:stretch>
                            <a:fillRect l="-847" t="-13514" r="-1695" b="-708108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27655530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28064142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4682015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0.2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14937451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407935509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960545897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1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2481658890"/>
                      </a:ext>
                    </a:extLst>
                  </a:tr>
                  <a:tr h="457200">
                    <a:tc>
                      <a:txBody>
                        <a:bodyPr/>
                        <a:lstStyle/>
                        <a:p>
                          <a:pPr algn="ctr"/>
                          <a:r>
                            <a:rPr lang="en-US" sz="2400" dirty="0"/>
                            <a:t>0</a:t>
                          </a:r>
                        </a:p>
                      </a:txBody>
                      <a:tcPr/>
                    </a:tc>
                    <a:extLst>
                      <a:ext uri="{0D108BD9-81ED-4DB2-BD59-A6C34878D82A}">
                        <a16:rowId xmlns:a16="http://schemas.microsoft.com/office/drawing/2014/main" val="1394017133"/>
                      </a:ext>
                    </a:extLst>
                  </a:tr>
                </a:tbl>
              </a:graphicData>
            </a:graphic>
          </p:graphicFrame>
        </mc:Fallback>
      </mc:AlternateContent>
      <p:sp>
        <p:nvSpPr>
          <p:cNvPr id="12" name="TextBox 11">
            <a:extLst>
              <a:ext uri="{FF2B5EF4-FFF2-40B4-BE49-F238E27FC236}">
                <a16:creationId xmlns:a16="http://schemas.microsoft.com/office/drawing/2014/main" id="{D721A4D2-829C-4A4F-93A4-04DAC92FFDFB}"/>
              </a:ext>
            </a:extLst>
          </p:cNvPr>
          <p:cNvSpPr txBox="1"/>
          <p:nvPr/>
        </p:nvSpPr>
        <p:spPr>
          <a:xfrm>
            <a:off x="8126857" y="5098545"/>
            <a:ext cx="259147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/>
              <a:t>evaluated outcome</a:t>
            </a:r>
          </a:p>
          <a:p>
            <a:pPr algn="ctr"/>
            <a:r>
              <a:rPr lang="en-US" sz="2000" dirty="0"/>
              <a:t>for decision maker M</a:t>
            </a:r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7B84C7DD-509F-124E-ADC2-AB790A9CA631}"/>
              </a:ext>
            </a:extLst>
          </p:cNvPr>
          <p:cNvCxnSpPr>
            <a:cxnSpLocks/>
          </p:cNvCxnSpPr>
          <p:nvPr/>
        </p:nvCxnSpPr>
        <p:spPr>
          <a:xfrm>
            <a:off x="7118857" y="1985716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095CF018-79B6-2C48-A32E-F408137D64DF}"/>
              </a:ext>
            </a:extLst>
          </p:cNvPr>
          <p:cNvCxnSpPr>
            <a:cxnSpLocks/>
          </p:cNvCxnSpPr>
          <p:nvPr/>
        </p:nvCxnSpPr>
        <p:spPr>
          <a:xfrm>
            <a:off x="7118857" y="3351816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E1072461-7EC1-574C-B0CC-976551FC7266}"/>
              </a:ext>
            </a:extLst>
          </p:cNvPr>
          <p:cNvCxnSpPr>
            <a:cxnSpLocks/>
          </p:cNvCxnSpPr>
          <p:nvPr/>
        </p:nvCxnSpPr>
        <p:spPr>
          <a:xfrm>
            <a:off x="7095881" y="3788641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F240548F-C5EC-A744-9D1F-06AEC400DAA9}"/>
              </a:ext>
            </a:extLst>
          </p:cNvPr>
          <p:cNvCxnSpPr>
            <a:cxnSpLocks/>
          </p:cNvCxnSpPr>
          <p:nvPr/>
        </p:nvCxnSpPr>
        <p:spPr>
          <a:xfrm>
            <a:off x="7095881" y="4247395"/>
            <a:ext cx="2016000" cy="0"/>
          </a:xfrm>
          <a:prstGeom prst="straightConnector1">
            <a:avLst/>
          </a:prstGeom>
          <a:ln w="28575">
            <a:solidFill>
              <a:schemeClr val="tx1">
                <a:alpha val="60000"/>
              </a:schemeClr>
            </a:solidFill>
            <a:prstDash val="dash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25880CEE-BB2D-1048-93DD-556F43CCBD2F}"/>
              </a:ext>
            </a:extLst>
          </p:cNvPr>
          <p:cNvCxnSpPr>
            <a:cxnSpLocks/>
          </p:cNvCxnSpPr>
          <p:nvPr/>
        </p:nvCxnSpPr>
        <p:spPr>
          <a:xfrm>
            <a:off x="4754880" y="4703042"/>
            <a:ext cx="4357001" cy="0"/>
          </a:xfrm>
          <a:prstGeom prst="straightConnector1">
            <a:avLst/>
          </a:prstGeom>
          <a:ln w="28575">
            <a:solidFill>
              <a:schemeClr val="tx1">
                <a:alpha val="50000"/>
              </a:schemeClr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563572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7347</TotalTime>
  <Words>252</Words>
  <Application>Microsoft Macintosh PowerPoint</Application>
  <PresentationFormat>Widescreen</PresentationFormat>
  <Paragraphs>184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Cambria Math</vt:lpstr>
      <vt:lpstr>Office Theme</vt:lpstr>
      <vt:lpstr>Figures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Figures</dc:title>
  <dc:creator>Mathioudakis, Michael</dc:creator>
  <cp:lastModifiedBy>Microsoft Office User</cp:lastModifiedBy>
  <cp:revision>56</cp:revision>
  <cp:lastPrinted>2020-02-03T11:07:44Z</cp:lastPrinted>
  <dcterms:created xsi:type="dcterms:W3CDTF">2019-10-08T15:01:57Z</dcterms:created>
  <dcterms:modified xsi:type="dcterms:W3CDTF">2020-02-07T10:17:41Z</dcterms:modified>
</cp:coreProperties>
</file>

<file path=docProps/thumbnail.jpeg>
</file>